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306" r:id="rId2"/>
    <p:sldId id="257" r:id="rId3"/>
    <p:sldId id="307" r:id="rId4"/>
    <p:sldId id="290" r:id="rId5"/>
    <p:sldId id="308" r:id="rId6"/>
    <p:sldId id="258" r:id="rId7"/>
    <p:sldId id="309" r:id="rId8"/>
    <p:sldId id="310" r:id="rId9"/>
    <p:sldId id="298" r:id="rId10"/>
    <p:sldId id="312" r:id="rId11"/>
    <p:sldId id="311" r:id="rId12"/>
    <p:sldId id="299" r:id="rId13"/>
    <p:sldId id="313" r:id="rId14"/>
    <p:sldId id="259" r:id="rId15"/>
    <p:sldId id="314" r:id="rId16"/>
    <p:sldId id="317" r:id="rId17"/>
    <p:sldId id="315"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4660"/>
  </p:normalViewPr>
  <p:slideViewPr>
    <p:cSldViewPr>
      <p:cViewPr>
        <p:scale>
          <a:sx n="90" d="100"/>
          <a:sy n="90"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3F79BA-29C0-4CF1-87A6-1A5B4D52337D}"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170-2C65-443F-AA9A-98644BA098C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3F79BA-29C0-4CF1-87A6-1A5B4D52337D}"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3F79BA-29C0-4CF1-87A6-1A5B4D52337D}"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3F79BA-29C0-4CF1-87A6-1A5B4D52337D}"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170-2C65-443F-AA9A-98644BA098C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F79BA-29C0-4CF1-87A6-1A5B4D52337D}" type="datetimeFigureOut">
              <a:rPr lang="en-US" smtClean="0"/>
              <a:t>6/14/2022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3F79BA-29C0-4CF1-87A6-1A5B4D52337D}"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170-2C65-443F-AA9A-98644BA098C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3F79BA-29C0-4CF1-87A6-1A5B4D52337D}" type="datetimeFigureOut">
              <a:rPr lang="en-US" smtClean="0"/>
              <a:t>6/14/2022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F1170-2C65-443F-AA9A-98644BA098C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3F79BA-29C0-4CF1-87A6-1A5B4D52337D}" type="datetimeFigureOut">
              <a:rPr lang="en-US" smtClean="0"/>
              <a:t>6/14/2022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F79BA-29C0-4CF1-87A6-1A5B4D52337D}" type="datetimeFigureOut">
              <a:rPr lang="en-US" smtClean="0"/>
              <a:t>6/14/2022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F79BA-29C0-4CF1-87A6-1A5B4D52337D}"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170-2C65-443F-AA9A-98644BA098C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F79BA-29C0-4CF1-87A6-1A5B4D52337D}" type="datetimeFigureOut">
              <a:rPr lang="en-US" smtClean="0"/>
              <a:t>6/14/2022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170-2C65-443F-AA9A-98644BA098C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A3F79BA-29C0-4CF1-87A6-1A5B4D52337D}" type="datetimeFigureOut">
              <a:rPr lang="en-US" smtClean="0"/>
              <a:t>6/14/2022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BEF1170-2C65-443F-AA9A-98644BA098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marL="45720" indent="0" algn="ctr">
              <a:lnSpc>
                <a:spcPct val="200000"/>
              </a:lnSpc>
              <a:buNone/>
            </a:pPr>
            <a:r>
              <a:rPr lang="fa-IR" sz="3200" b="1" dirty="0" smtClean="0">
                <a:solidFill>
                  <a:srgbClr val="C00000"/>
                </a:solidFill>
                <a:cs typeface="B Zar" panose="00000400000000000000" pitchFamily="2" charset="-78"/>
              </a:rPr>
              <a:t>مبانی زیست شناختی علم </a:t>
            </a:r>
            <a:r>
              <a:rPr lang="fa-IR" sz="3200" b="1" smtClean="0">
                <a:solidFill>
                  <a:srgbClr val="C00000"/>
                </a:solidFill>
                <a:cs typeface="B Zar" panose="00000400000000000000" pitchFamily="2" charset="-78"/>
              </a:rPr>
              <a:t>روان </a:t>
            </a:r>
            <a:r>
              <a:rPr lang="fa-IR" sz="3200" b="1" smtClean="0">
                <a:solidFill>
                  <a:srgbClr val="C00000"/>
                </a:solidFill>
                <a:cs typeface="B Zar" panose="00000400000000000000" pitchFamily="2" charset="-78"/>
              </a:rPr>
              <a:t>شناسی</a:t>
            </a:r>
            <a:endParaRPr lang="fa-IR" sz="3200" b="1" dirty="0" smtClean="0">
              <a:solidFill>
                <a:srgbClr val="C00000"/>
              </a:solidFill>
              <a:cs typeface="B Zar" panose="00000400000000000000" pitchFamily="2" charset="-78"/>
            </a:endParaRPr>
          </a:p>
        </p:txBody>
      </p:sp>
    </p:spTree>
    <p:extLst>
      <p:ext uri="{BB962C8B-B14F-4D97-AF65-F5344CB8AC3E}">
        <p14:creationId xmlns:p14="http://schemas.microsoft.com/office/powerpoint/2010/main" val="618553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64704"/>
            <a:ext cx="7520940" cy="4752528"/>
          </a:xfrm>
        </p:spPr>
        <p:txBody>
          <a:bodyPr>
            <a:noAutofit/>
          </a:bodyPr>
          <a:lstStyle/>
          <a:p>
            <a:pPr algn="just" rtl="1">
              <a:lnSpc>
                <a:spcPct val="200000"/>
              </a:lnSpc>
            </a:pPr>
            <a:r>
              <a:rPr lang="fa-IR" sz="2000" b="1" dirty="0" smtClean="0">
                <a:cs typeface="B Zar" pitchFamily="2" charset="-78"/>
              </a:rPr>
              <a:t>در برخی رفتارها انسان (مانند واکنش در برابر رفتار ضداخلاقی یا طرد اجتماعی) با در نظر گرفتن تاریخچه تکاملی دستگاه عصبی می توان تحقیق کرد. </a:t>
            </a:r>
          </a:p>
          <a:p>
            <a:pPr algn="just" rtl="1">
              <a:lnSpc>
                <a:spcPct val="200000"/>
              </a:lnSpc>
            </a:pPr>
            <a:r>
              <a:rPr lang="fa-IR" sz="2000" b="1" dirty="0" smtClean="0">
                <a:cs typeface="B Zar" pitchFamily="2" charset="-78"/>
              </a:rPr>
              <a:t>اکنون لازم است با برخی اصطلاحات پایه ای آشنا شوید. </a:t>
            </a:r>
          </a:p>
          <a:p>
            <a:pPr algn="just" rtl="1">
              <a:lnSpc>
                <a:spcPct val="200000"/>
              </a:lnSpc>
            </a:pPr>
            <a:r>
              <a:rPr lang="fa-IR" sz="2000" b="1" dirty="0" smtClean="0">
                <a:cs typeface="B Zar" pitchFamily="2" charset="-78"/>
              </a:rPr>
              <a:t>اصطلاح دستگاه عصبی به کل بافت عصبی گفته می شود.</a:t>
            </a:r>
          </a:p>
          <a:p>
            <a:pPr algn="just" rtl="1">
              <a:lnSpc>
                <a:spcPct val="200000"/>
              </a:lnSpc>
            </a:pPr>
            <a:r>
              <a:rPr lang="fa-IR" sz="2000" b="1" dirty="0" smtClean="0">
                <a:cs typeface="B Zar" pitchFamily="2" charset="-78"/>
              </a:rPr>
              <a:t> این دستگاه، به دو بخش دستگاه عصبی مرکزی </a:t>
            </a:r>
            <a:r>
              <a:rPr lang="en-US" sz="2000" b="1" dirty="0" smtClean="0">
                <a:cs typeface="B Zar" pitchFamily="2" charset="-78"/>
              </a:rPr>
              <a:t>(CNS)</a:t>
            </a:r>
            <a:r>
              <a:rPr lang="fa-IR" sz="2000" b="1" dirty="0" smtClean="0">
                <a:cs typeface="B Zar" pitchFamily="2" charset="-78"/>
              </a:rPr>
              <a:t> و دستگاه عصبی محیطی </a:t>
            </a:r>
            <a:r>
              <a:rPr lang="en-US" sz="2000" b="1" dirty="0" smtClean="0">
                <a:cs typeface="B Zar" pitchFamily="2" charset="-78"/>
              </a:rPr>
              <a:t>(PNS)</a:t>
            </a:r>
            <a:r>
              <a:rPr lang="fa-IR" sz="2000" b="1" dirty="0" smtClean="0">
                <a:cs typeface="B Zar" pitchFamily="2" charset="-78"/>
              </a:rPr>
              <a:t> تقسیم می شود. </a:t>
            </a:r>
            <a:endParaRPr lang="en-US" sz="1800" b="0" dirty="0">
              <a:cs typeface="B Zar" pitchFamily="2" charset="-78"/>
            </a:endParaRPr>
          </a:p>
        </p:txBody>
      </p:sp>
    </p:spTree>
    <p:extLst>
      <p:ext uri="{BB962C8B-B14F-4D97-AF65-F5344CB8AC3E}">
        <p14:creationId xmlns:p14="http://schemas.microsoft.com/office/powerpoint/2010/main" val="13497870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64704"/>
            <a:ext cx="7520940" cy="4752528"/>
          </a:xfrm>
        </p:spPr>
        <p:txBody>
          <a:bodyPr>
            <a:noAutofit/>
          </a:bodyPr>
          <a:lstStyle/>
          <a:p>
            <a:pPr algn="just" rtl="1">
              <a:lnSpc>
                <a:spcPct val="150000"/>
              </a:lnSpc>
            </a:pPr>
            <a:r>
              <a:rPr lang="fa-IR" sz="2400" b="1" dirty="0" smtClean="0">
                <a:cs typeface="B Zar" pitchFamily="2" charset="-78"/>
              </a:rPr>
              <a:t>دستگاه عصبی مرکزی شامل مغز (بخشی از دستگاه عصبی مرکزی که درون جمجمه جای گرفته) و طناب نخاعی است. </a:t>
            </a:r>
          </a:p>
          <a:p>
            <a:pPr algn="just" rtl="1">
              <a:lnSpc>
                <a:spcPct val="150000"/>
              </a:lnSpc>
            </a:pPr>
            <a:r>
              <a:rPr lang="fa-IR" sz="2400" b="1" dirty="0" smtClean="0">
                <a:cs typeface="B Zar" pitchFamily="2" charset="-78"/>
              </a:rPr>
              <a:t>دستگاه عصبی محیطی شامل بقیه بافت های عصبی در سایر جاهای بدن است. </a:t>
            </a:r>
          </a:p>
          <a:p>
            <a:pPr algn="just" rtl="1">
              <a:lnSpc>
                <a:spcPct val="150000"/>
              </a:lnSpc>
            </a:pPr>
            <a:r>
              <a:rPr lang="fa-IR" sz="2400" b="1" dirty="0" smtClean="0">
                <a:cs typeface="B Zar" pitchFamily="2" charset="-78"/>
              </a:rPr>
              <a:t>اعصاب آوران، پیام ها را از بدن به </a:t>
            </a:r>
            <a:r>
              <a:rPr lang="en-US" sz="2400" b="1" dirty="0" smtClean="0">
                <a:cs typeface="B Zar" pitchFamily="2" charset="-78"/>
              </a:rPr>
              <a:t>CNS</a:t>
            </a:r>
            <a:r>
              <a:rPr lang="fa-IR" sz="2400" b="1" dirty="0" smtClean="0">
                <a:cs typeface="B Zar" pitchFamily="2" charset="-78"/>
              </a:rPr>
              <a:t> منتقل می کنند، در حالی که اعصاب وابران پیام ها را از </a:t>
            </a:r>
            <a:r>
              <a:rPr lang="en-US" sz="2400" b="1" dirty="0" smtClean="0">
                <a:cs typeface="B Zar" pitchFamily="2" charset="-78"/>
              </a:rPr>
              <a:t>CNS</a:t>
            </a:r>
            <a:r>
              <a:rPr lang="fa-IR" sz="2400" b="1" dirty="0" smtClean="0">
                <a:cs typeface="B Zar" pitchFamily="2" charset="-78"/>
              </a:rPr>
              <a:t> به بدن می رسانند، </a:t>
            </a:r>
            <a:r>
              <a:rPr lang="fa-IR" sz="2400" b="1" dirty="0">
                <a:cs typeface="B Zar" pitchFamily="2" charset="-78"/>
              </a:rPr>
              <a:t>شامل </a:t>
            </a:r>
            <a:r>
              <a:rPr lang="en-US" sz="2400" b="1" dirty="0">
                <a:cs typeface="B Zar" pitchFamily="2" charset="-78"/>
              </a:rPr>
              <a:t>PNS </a:t>
            </a:r>
            <a:r>
              <a:rPr lang="fa-IR" sz="2400" b="1" dirty="0">
                <a:cs typeface="B Zar" pitchFamily="2" charset="-78"/>
              </a:rPr>
              <a:t>دستگاه جسمی و دستگاه خودکار است. </a:t>
            </a:r>
            <a:endParaRPr lang="fa-IR" sz="2400" b="1" dirty="0" smtClean="0">
              <a:cs typeface="B Zar" pitchFamily="2" charset="-78"/>
            </a:endParaRPr>
          </a:p>
          <a:p>
            <a:pPr algn="just" rtl="1">
              <a:lnSpc>
                <a:spcPct val="150000"/>
              </a:lnSpc>
            </a:pPr>
            <a:endParaRPr lang="en-US" sz="2400" b="1" dirty="0">
              <a:cs typeface="B Zar" pitchFamily="2" charset="-78"/>
            </a:endParaRPr>
          </a:p>
        </p:txBody>
      </p:sp>
    </p:spTree>
    <p:extLst>
      <p:ext uri="{BB962C8B-B14F-4D97-AF65-F5344CB8AC3E}">
        <p14:creationId xmlns:p14="http://schemas.microsoft.com/office/powerpoint/2010/main" val="134978704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884604"/>
            <a:ext cx="7520940" cy="4272588"/>
          </a:xfrm>
        </p:spPr>
        <p:txBody>
          <a:bodyPr>
            <a:normAutofit/>
          </a:bodyPr>
          <a:lstStyle/>
          <a:p>
            <a:pPr algn="r" rtl="1">
              <a:lnSpc>
                <a:spcPct val="150000"/>
              </a:lnSpc>
            </a:pPr>
            <a:r>
              <a:rPr lang="fa-IR" b="1" dirty="0" smtClean="0">
                <a:cs typeface="B Zar" pitchFamily="2" charset="-78"/>
              </a:rPr>
              <a:t>دستگاه جسمی مسئول حمل پیام از گیرنده های حسب، عضله ها، وسطح بدن به دستگاه عصبی مرکزی و برعکس است و به کارکرهای حسی آگاهانه و کارکردهای حرکتی ارادی کمک می کند.</a:t>
            </a:r>
          </a:p>
          <a:p>
            <a:pPr algn="r" rtl="1">
              <a:lnSpc>
                <a:spcPct val="150000"/>
              </a:lnSpc>
            </a:pPr>
            <a:r>
              <a:rPr lang="fa-IR" b="1" dirty="0" smtClean="0">
                <a:cs typeface="B Zar" pitchFamily="2" charset="-78"/>
              </a:rPr>
              <a:t> دستگاه خودکار، اعضای داخلی و غدد را به دستگاه عصبی وصل می کند و مسئول کارکردهای غیرارادی  مانند تنفس و ضربان قلب است.</a:t>
            </a:r>
          </a:p>
          <a:p>
            <a:pPr algn="r" rtl="1">
              <a:lnSpc>
                <a:spcPct val="150000"/>
              </a:lnSpc>
            </a:pPr>
            <a:r>
              <a:rPr lang="fa-IR" b="1" dirty="0" smtClean="0">
                <a:cs typeface="B Zar" pitchFamily="2" charset="-78"/>
              </a:rPr>
              <a:t> اعصاب حسیِ دستگاه جسمی، اطلاعات مربوط به محرکهای خارجی را از پوست، عضله ها و مفاصل به دستگاه عصبی مرکزی می  آورد. </a:t>
            </a:r>
          </a:p>
          <a:p>
            <a:pPr algn="r" rtl="1">
              <a:lnSpc>
                <a:spcPct val="150000"/>
              </a:lnSpc>
            </a:pPr>
            <a:endParaRPr lang="en-US" b="1" dirty="0">
              <a:cs typeface="B Zar" pitchFamily="2" charset="-78"/>
            </a:endParaRPr>
          </a:p>
        </p:txBody>
      </p:sp>
    </p:spTree>
    <p:extLst>
      <p:ext uri="{BB962C8B-B14F-4D97-AF65-F5344CB8AC3E}">
        <p14:creationId xmlns:p14="http://schemas.microsoft.com/office/powerpoint/2010/main" val="4632074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884604"/>
            <a:ext cx="7520940" cy="4272588"/>
          </a:xfrm>
        </p:spPr>
        <p:txBody>
          <a:bodyPr>
            <a:noAutofit/>
          </a:bodyPr>
          <a:lstStyle/>
          <a:p>
            <a:pPr algn="r" rtl="1">
              <a:lnSpc>
                <a:spcPct val="150000"/>
              </a:lnSpc>
            </a:pPr>
            <a:r>
              <a:rPr lang="fa-IR" sz="2400" b="1" dirty="0" smtClean="0">
                <a:cs typeface="B Zar" pitchFamily="2" charset="-78"/>
              </a:rPr>
              <a:t>اعصاب حرکتیِ دستگاه جسمی، تکانه های دستگاه عصبی مرکزی را به عضله ها می رسانند که محل شروع فعالیت هستند. </a:t>
            </a:r>
          </a:p>
          <a:p>
            <a:pPr algn="r" rtl="1">
              <a:lnSpc>
                <a:spcPct val="150000"/>
              </a:lnSpc>
            </a:pPr>
            <a:r>
              <a:rPr lang="fa-IR" sz="2400" b="1" dirty="0" smtClean="0">
                <a:cs typeface="B Zar" pitchFamily="2" charset="-78"/>
              </a:rPr>
              <a:t>تمام عضله هایی که ما برای حرکات ارادی و نیز تنظیم غیرارادی وضعیت بدن و تعادل استفاده می کنیم تحت کنترل این اعصاب قرار دارند. </a:t>
            </a:r>
          </a:p>
          <a:p>
            <a:pPr algn="r" rtl="1">
              <a:lnSpc>
                <a:spcPct val="150000"/>
              </a:lnSpc>
            </a:pPr>
            <a:r>
              <a:rPr lang="fa-IR" sz="2400" b="1" dirty="0" smtClean="0">
                <a:cs typeface="B Zar" pitchFamily="2" charset="-78"/>
              </a:rPr>
              <a:t>اعصاب دستگاه خودکار، ارتباط دوجانبه با اعضای داخلی را برقرار ساخته، فرایندهایی نظیر تنفس، ضربان قلب و هضم غذا را تنظیم می کنند. </a:t>
            </a:r>
          </a:p>
          <a:p>
            <a:pPr algn="r" rtl="1">
              <a:lnSpc>
                <a:spcPct val="150000"/>
              </a:lnSpc>
            </a:pPr>
            <a:endParaRPr lang="en-US" sz="2400" b="1" dirty="0">
              <a:cs typeface="B Zar" pitchFamily="2" charset="-78"/>
            </a:endParaRPr>
          </a:p>
        </p:txBody>
      </p:sp>
    </p:spTree>
    <p:extLst>
      <p:ext uri="{BB962C8B-B14F-4D97-AF65-F5344CB8AC3E}">
        <p14:creationId xmlns:p14="http://schemas.microsoft.com/office/powerpoint/2010/main" val="32707533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75656" y="476672"/>
            <a:ext cx="6768752" cy="4320480"/>
          </a:xfrm>
        </p:spPr>
        <p:txBody>
          <a:bodyPr>
            <a:normAutofit/>
          </a:bodyPr>
          <a:lstStyle/>
          <a:p>
            <a:pPr algn="just" rtl="1">
              <a:lnSpc>
                <a:spcPct val="150000"/>
              </a:lnSpc>
            </a:pPr>
            <a:r>
              <a:rPr lang="fa-IR" sz="1600" b="1" dirty="0">
                <a:solidFill>
                  <a:srgbClr val="C00000"/>
                </a:solidFill>
                <a:cs typeface="B zar" pitchFamily="2" charset="-78"/>
              </a:rPr>
              <a:t>نورونها، واحدهای سازنده دستگاه عصبی </a:t>
            </a:r>
          </a:p>
          <a:p>
            <a:pPr algn="just" rtl="1">
              <a:lnSpc>
                <a:spcPct val="200000"/>
              </a:lnSpc>
            </a:pPr>
            <a:r>
              <a:rPr lang="fa-IR" sz="1800" b="1" dirty="0">
                <a:cs typeface="B zar" pitchFamily="2" charset="-78"/>
              </a:rPr>
              <a:t>واحد پایه ای دستگاه عصبی نورون یا سلول عصبی است: سلول تخصص یافته ای که تکانه ها یا پیامهای عصبی را به سایر نورونها، غدد، و عضلات منتقل می کند. </a:t>
            </a:r>
            <a:endParaRPr lang="fa-IR" sz="1800" b="1" dirty="0" smtClean="0">
              <a:cs typeface="B zar" pitchFamily="2" charset="-78"/>
            </a:endParaRPr>
          </a:p>
          <a:p>
            <a:pPr algn="just" rtl="1">
              <a:lnSpc>
                <a:spcPct val="200000"/>
              </a:lnSpc>
            </a:pPr>
            <a:r>
              <a:rPr lang="fa-IR" sz="1800" b="1" dirty="0" smtClean="0">
                <a:cs typeface="B zar" pitchFamily="2" charset="-78"/>
              </a:rPr>
              <a:t>از </a:t>
            </a:r>
            <a:r>
              <a:rPr lang="fa-IR" sz="1800" b="1" dirty="0">
                <a:cs typeface="B zar" pitchFamily="2" charset="-78"/>
              </a:rPr>
              <a:t>هر تنه سلولی نورون یا جسم سلولی تعدادی شاخه کوتتاه خارج می شود که دندریت خوانده می شود. دندریت ها تکانه های عصبی را از نورون های مجاور می گیرند</a:t>
            </a:r>
            <a:r>
              <a:rPr lang="fa-IR" sz="1800" b="1" dirty="0" smtClean="0">
                <a:cs typeface="B zar" pitchFamily="2" charset="-78"/>
              </a:rPr>
              <a:t>.</a:t>
            </a:r>
          </a:p>
          <a:p>
            <a:pPr algn="just" rtl="1">
              <a:lnSpc>
                <a:spcPct val="150000"/>
              </a:lnSpc>
            </a:pPr>
            <a:endParaRPr lang="en-US" sz="1600" b="0" dirty="0">
              <a:cs typeface="B zar" pitchFamily="2"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7664" y="5085184"/>
            <a:ext cx="6847750" cy="1343513"/>
          </a:xfrm>
          <a:prstGeom prst="rect">
            <a:avLst/>
          </a:prstGeom>
        </p:spPr>
      </p:pic>
    </p:spTree>
    <p:extLst>
      <p:ext uri="{BB962C8B-B14F-4D97-AF65-F5344CB8AC3E}">
        <p14:creationId xmlns:p14="http://schemas.microsoft.com/office/powerpoint/2010/main" val="33759675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476672"/>
            <a:ext cx="7704856" cy="2736304"/>
          </a:xfrm>
        </p:spPr>
        <p:txBody>
          <a:bodyPr>
            <a:normAutofit/>
          </a:bodyPr>
          <a:lstStyle/>
          <a:p>
            <a:pPr algn="just" rtl="1">
              <a:lnSpc>
                <a:spcPct val="150000"/>
              </a:lnSpc>
            </a:pPr>
            <a:r>
              <a:rPr lang="fa-IR" sz="2000" b="1" dirty="0" smtClean="0">
                <a:cs typeface="B zar" pitchFamily="2" charset="-78"/>
              </a:rPr>
              <a:t>آکسون </a:t>
            </a:r>
            <a:r>
              <a:rPr lang="fa-IR" sz="2000" b="1" dirty="0">
                <a:cs typeface="B zar" pitchFamily="2" charset="-78"/>
              </a:rPr>
              <a:t>لوله باریکی است که این پیام ها را از جسم سلولی به نورون های دیگر منتقل می کند. </a:t>
            </a:r>
            <a:endParaRPr lang="fa-IR" sz="2000" b="1" dirty="0" smtClean="0">
              <a:cs typeface="B zar" pitchFamily="2" charset="-78"/>
            </a:endParaRPr>
          </a:p>
          <a:p>
            <a:pPr algn="just" rtl="1">
              <a:lnSpc>
                <a:spcPct val="150000"/>
              </a:lnSpc>
            </a:pPr>
            <a:r>
              <a:rPr lang="fa-IR" sz="2000" b="1" dirty="0" smtClean="0">
                <a:cs typeface="B zar" pitchFamily="2" charset="-78"/>
              </a:rPr>
              <a:t>آکسون </a:t>
            </a:r>
            <a:r>
              <a:rPr lang="fa-IR" sz="2000" b="1" dirty="0">
                <a:cs typeface="B zar" pitchFamily="2" charset="-78"/>
              </a:rPr>
              <a:t>در انتهای خود به تعدادی رشته جانبی باریک تقسیم می شود و آن ها نیز خود به برجستگی های کوچکی به نام پایانه های سیناپسی یا برآمدگی های پنهانی منتهی می </a:t>
            </a:r>
            <a:r>
              <a:rPr lang="fa-IR" sz="1600" b="1" dirty="0">
                <a:cs typeface="B zar" pitchFamily="2" charset="-78"/>
              </a:rPr>
              <a:t>شود.</a:t>
            </a:r>
          </a:p>
          <a:p>
            <a:pPr algn="just" rtl="1">
              <a:lnSpc>
                <a:spcPct val="150000"/>
              </a:lnSpc>
            </a:pPr>
            <a:endParaRPr lang="en-US" sz="1600" b="0" dirty="0">
              <a:cs typeface="B zar" pitchFamily="2"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3338623"/>
            <a:ext cx="7848872" cy="2495641"/>
          </a:xfrm>
          <a:prstGeom prst="rect">
            <a:avLst/>
          </a:prstGeom>
        </p:spPr>
      </p:pic>
    </p:spTree>
    <p:extLst>
      <p:ext uri="{BB962C8B-B14F-4D97-AF65-F5344CB8AC3E}">
        <p14:creationId xmlns:p14="http://schemas.microsoft.com/office/powerpoint/2010/main" val="36742667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836712"/>
            <a:ext cx="7416824" cy="3474720"/>
          </a:xfrm>
        </p:spPr>
        <p:txBody>
          <a:bodyPr>
            <a:normAutofit/>
          </a:bodyPr>
          <a:lstStyle/>
          <a:p>
            <a:pPr marL="45720" indent="0" algn="ctr" rtl="1">
              <a:buNone/>
            </a:pPr>
            <a:endParaRPr lang="fa-IR" sz="3200" b="1" dirty="0" smtClean="0">
              <a:solidFill>
                <a:srgbClr val="002060"/>
              </a:solidFill>
              <a:cs typeface="B Zar" panose="00000400000000000000" pitchFamily="2" charset="-78"/>
            </a:endParaRPr>
          </a:p>
          <a:p>
            <a:pPr marL="45720" indent="0" algn="ctr" rtl="1">
              <a:buNone/>
            </a:pPr>
            <a:r>
              <a:rPr lang="fa-IR" sz="3200" b="1" dirty="0" smtClean="0">
                <a:solidFill>
                  <a:srgbClr val="002060"/>
                </a:solidFill>
                <a:cs typeface="B Zar" panose="00000400000000000000" pitchFamily="2" charset="-78"/>
              </a:rPr>
              <a:t>جهت دانلود کامل پاورپوینت مراجعه شود به:</a:t>
            </a:r>
          </a:p>
          <a:p>
            <a:pPr marL="45720" indent="0" algn="ctr" rtl="1">
              <a:buNone/>
            </a:pPr>
            <a:r>
              <a:rPr lang="en-US" sz="3200" b="1" dirty="0" smtClean="0">
                <a:solidFill>
                  <a:srgbClr val="002060"/>
                </a:solidFill>
                <a:cs typeface="B Zar" panose="00000400000000000000" pitchFamily="2" charset="-78"/>
              </a:rPr>
              <a:t>MEHR.ANAMISFILE.IR</a:t>
            </a:r>
          </a:p>
          <a:p>
            <a:pPr marL="45720" indent="0" algn="ctr" rtl="1">
              <a:buNone/>
            </a:pPr>
            <a:r>
              <a:rPr lang="en-US" sz="3200" b="1" dirty="0" smtClean="0">
                <a:solidFill>
                  <a:srgbClr val="002060"/>
                </a:solidFill>
                <a:cs typeface="B Zar" panose="00000400000000000000" pitchFamily="2" charset="-78"/>
              </a:rPr>
              <a:t>MEHREJONOOB.FRAFILE.IR</a:t>
            </a:r>
            <a:endParaRPr lang="en-US" sz="3200" b="1" dirty="0">
              <a:solidFill>
                <a:srgbClr val="002060"/>
              </a:solidFill>
              <a:cs typeface="B Zar" panose="00000400000000000000" pitchFamily="2" charset="-78"/>
            </a:endParaRPr>
          </a:p>
        </p:txBody>
      </p:sp>
    </p:spTree>
    <p:extLst>
      <p:ext uri="{BB962C8B-B14F-4D97-AF65-F5344CB8AC3E}">
        <p14:creationId xmlns:p14="http://schemas.microsoft.com/office/powerpoint/2010/main" val="1690950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4294967295"/>
          </p:nvPr>
        </p:nvSpPr>
        <p:spPr>
          <a:xfrm>
            <a:off x="827584" y="1844824"/>
            <a:ext cx="7704856" cy="4127947"/>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وبسایت مشارکت در تولید و فروش فایل های آموزشی</a:t>
            </a:r>
          </a:p>
          <a:p>
            <a:pPr algn="ctr" rtl="1">
              <a:defRPr/>
            </a:pPr>
            <a:r>
              <a:rPr lang="en-US" altLang="en-US" sz="4800" b="1" dirty="0" smtClean="0">
                <a:solidFill>
                  <a:srgbClr val="C00000"/>
                </a:solidFill>
                <a:cs typeface="B Zar" pitchFamily="2" charset="-78"/>
              </a:rPr>
              <a:t>Anamisfile.ir</a:t>
            </a:r>
            <a:endParaRPr lang="fa-IR" altLang="en-US" sz="4800" b="1" dirty="0" smtClean="0">
              <a:solidFill>
                <a:srgbClr val="C00000"/>
              </a:solidFill>
              <a:cs typeface="B Zar" pitchFamily="2" charset="-78"/>
            </a:endParaRPr>
          </a:p>
          <a:p>
            <a:pPr algn="ctr" rtl="1">
              <a:defRPr/>
            </a:pPr>
            <a:endParaRPr lang="en-US" altLang="en-US" sz="2400" b="1" dirty="0" smtClean="0">
              <a:cs typeface="B Zar" pitchFamily="2" charset="-78"/>
            </a:endParaRPr>
          </a:p>
        </p:txBody>
      </p:sp>
      <p:pic>
        <p:nvPicPr>
          <p:cNvPr id="2" name="Picture 2" descr="C:\Users\09018868042\Desktop\آنامیس فایل.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4" y="3486156"/>
            <a:ext cx="7343775" cy="266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711547813"/>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Content Placeholder 2"/>
          <p:cNvSpPr>
            <a:spLocks noGrp="1"/>
          </p:cNvSpPr>
          <p:nvPr>
            <p:ph idx="4294967295"/>
          </p:nvPr>
        </p:nvSpPr>
        <p:spPr>
          <a:xfrm>
            <a:off x="838202" y="1965325"/>
            <a:ext cx="7694613" cy="4559300"/>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algn="ctr" rtl="1">
              <a:defRPr/>
            </a:pPr>
            <a:r>
              <a:rPr lang="fa-IR" altLang="en-US" sz="2400" b="1" dirty="0" smtClean="0">
                <a:cs typeface="B Zar" pitchFamily="2" charset="-78"/>
              </a:rPr>
              <a:t>مهر ایرانی</a:t>
            </a:r>
          </a:p>
          <a:p>
            <a:pPr algn="ctr" rtl="1">
              <a:defRPr/>
            </a:pPr>
            <a:r>
              <a:rPr lang="fa-IR" altLang="en-US" sz="2400" b="1" dirty="0" smtClean="0">
                <a:solidFill>
                  <a:srgbClr val="C00000"/>
                </a:solidFill>
                <a:cs typeface="B Zar" pitchFamily="2" charset="-78"/>
              </a:rPr>
              <a:t>مرجع معرفی متخصصان حوزه روان شناسی، مشاوره و علوم تربیتی</a:t>
            </a:r>
          </a:p>
          <a:p>
            <a:pPr algn="ctr" rtl="1">
              <a:defRPr/>
            </a:pPr>
            <a:r>
              <a:rPr lang="en-US" altLang="en-US" sz="4000" b="1" dirty="0" smtClean="0">
                <a:solidFill>
                  <a:schemeClr val="tx1"/>
                </a:solidFill>
                <a:cs typeface="B Zar" pitchFamily="2" charset="-78"/>
              </a:rPr>
              <a:t>Mehreirani.ir</a:t>
            </a:r>
            <a:endParaRPr lang="fa-IR" altLang="en-US" sz="7200" b="1" dirty="0" smtClean="0">
              <a:solidFill>
                <a:schemeClr val="tx1"/>
              </a:solidFill>
              <a:cs typeface="B Zar" pitchFamily="2" charset="-78"/>
            </a:endParaRPr>
          </a:p>
          <a:p>
            <a:pPr algn="ctr" rtl="1">
              <a:defRPr/>
            </a:pPr>
            <a:endParaRPr lang="en-US" altLang="en-US" sz="2400" b="1" dirty="0" smtClean="0">
              <a:cs typeface="B Zar" pitchFamily="2" charset="-78"/>
            </a:endParaRPr>
          </a:p>
        </p:txBody>
      </p:sp>
      <p:pic>
        <p:nvPicPr>
          <p:cNvPr id="130051" name="Picture 2" descr="C:\Users\09018868042\Desktop\مهر ایرانی.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644900"/>
            <a:ext cx="7488238"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2"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419387361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43608" y="1071051"/>
            <a:ext cx="7272808" cy="4478149"/>
          </a:xfrm>
          <a:prstGeom prst="rect">
            <a:avLst/>
          </a:prstGeom>
        </p:spPr>
        <p:txBody>
          <a:bodyPr wrap="square">
            <a:spAutoFit/>
          </a:bodyPr>
          <a:lstStyle/>
          <a:p>
            <a:pPr algn="just" rtl="1">
              <a:lnSpc>
                <a:spcPct val="150000"/>
              </a:lnSpc>
            </a:pPr>
            <a:r>
              <a:rPr lang="fa-IR" sz="2400" b="1" dirty="0" smtClean="0">
                <a:solidFill>
                  <a:srgbClr val="C00000"/>
                </a:solidFill>
                <a:cs typeface="B zar" pitchFamily="2" charset="-78"/>
              </a:rPr>
              <a:t>مطالعه مبانی زیستی روانشناسی</a:t>
            </a:r>
          </a:p>
          <a:p>
            <a:pPr algn="just" rtl="1">
              <a:lnSpc>
                <a:spcPct val="150000"/>
              </a:lnSpc>
            </a:pPr>
            <a:r>
              <a:rPr lang="fa-IR" sz="2400" b="1" dirty="0" smtClean="0">
                <a:cs typeface="B zar" pitchFamily="2" charset="-78"/>
              </a:rPr>
              <a:t>ادراک ها، تجربه ها و رفتار های ما ریشه در فعالیت دستگاه عصبی دارند،و شناخت کارکرد های این دستگاه برای مطالعه روانشناسی اهمیت بسزایی دارد.</a:t>
            </a:r>
          </a:p>
          <a:p>
            <a:pPr algn="just" rtl="1">
              <a:lnSpc>
                <a:spcPct val="150000"/>
              </a:lnSpc>
            </a:pPr>
            <a:r>
              <a:rPr lang="fa-IR" sz="2400" b="1" dirty="0" smtClean="0">
                <a:cs typeface="B zar" pitchFamily="2" charset="-78"/>
              </a:rPr>
              <a:t>فیلسوف فرانسوی، رنه دکارت میگفت که تمام اعمال انسان ها و حیوانات پاسخ هایی مکانیکی به محرک های بیرونی، همانند واکنش یک دستگاه پیچیده متشکل از لوله های پراز مایع و چرخ دنده ها است..</a:t>
            </a:r>
          </a:p>
        </p:txBody>
      </p:sp>
    </p:spTree>
    <p:extLst>
      <p:ext uri="{BB962C8B-B14F-4D97-AF65-F5344CB8AC3E}">
        <p14:creationId xmlns:p14="http://schemas.microsoft.com/office/powerpoint/2010/main" val="297877367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43608" y="1071051"/>
            <a:ext cx="7272808" cy="3170099"/>
          </a:xfrm>
          <a:prstGeom prst="rect">
            <a:avLst/>
          </a:prstGeom>
        </p:spPr>
        <p:txBody>
          <a:bodyPr wrap="square">
            <a:spAutoFit/>
          </a:bodyPr>
          <a:lstStyle/>
          <a:p>
            <a:pPr algn="just" rtl="1">
              <a:lnSpc>
                <a:spcPct val="200000"/>
              </a:lnSpc>
            </a:pPr>
            <a:r>
              <a:rPr lang="fa-IR" sz="2000" b="1" dirty="0" smtClean="0">
                <a:solidFill>
                  <a:srgbClr val="C00000"/>
                </a:solidFill>
                <a:cs typeface="B zar" pitchFamily="2" charset="-78"/>
              </a:rPr>
              <a:t>مطالعه مبانی زیستی روانشناسی</a:t>
            </a:r>
          </a:p>
          <a:p>
            <a:pPr algn="just" rtl="1">
              <a:lnSpc>
                <a:spcPct val="200000"/>
              </a:lnSpc>
            </a:pPr>
            <a:r>
              <a:rPr lang="fa-IR" sz="2000" b="1" dirty="0" smtClean="0">
                <a:cs typeface="B zar" pitchFamily="2" charset="-78"/>
              </a:rPr>
              <a:t>دکارت به خوبی میدانست که انکار وجود روح در انسان، با آموزه های دینی کلیسا مغایرت داشته، پذیرش نظریه او را دشوار می سازد.</a:t>
            </a:r>
          </a:p>
          <a:p>
            <a:pPr algn="just" rtl="1">
              <a:lnSpc>
                <a:spcPct val="200000"/>
              </a:lnSpc>
            </a:pPr>
            <a:r>
              <a:rPr lang="fa-IR" sz="2000" b="1" dirty="0" smtClean="0">
                <a:cs typeface="B zar" pitchFamily="2" charset="-78"/>
              </a:rPr>
              <a:t>براساس دوگانه پنداری جسم و ذهن نزد دکارت،ذهن(یا روح) وجودی مستقل از جسم مادی داشته، هردو میتوانند بر یکدیگر اثر بگذارند.</a:t>
            </a:r>
          </a:p>
        </p:txBody>
      </p:sp>
    </p:spTree>
    <p:extLst>
      <p:ext uri="{BB962C8B-B14F-4D97-AF65-F5344CB8AC3E}">
        <p14:creationId xmlns:p14="http://schemas.microsoft.com/office/powerpoint/2010/main" val="41354591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100628"/>
            <a:ext cx="8064896" cy="4488612"/>
          </a:xfrm>
        </p:spPr>
        <p:txBody>
          <a:bodyPr>
            <a:noAutofit/>
          </a:bodyPr>
          <a:lstStyle/>
          <a:p>
            <a:pPr algn="just" rtl="1">
              <a:lnSpc>
                <a:spcPct val="200000"/>
              </a:lnSpc>
            </a:pPr>
            <a:r>
              <a:rPr lang="fa-IR" sz="2000" b="1" dirty="0">
                <a:cs typeface="B Zar" pitchFamily="2" charset="-78"/>
              </a:rPr>
              <a:t>داستان ما متشکل از لوله ها و چرخ دنده ها نیست، بلکه درباره ی دستگاه عصبی است</a:t>
            </a:r>
            <a:r>
              <a:rPr lang="fa-IR" sz="2000" b="1" dirty="0" smtClean="0">
                <a:cs typeface="B Zar" pitchFamily="2" charset="-78"/>
              </a:rPr>
              <a:t>.</a:t>
            </a:r>
          </a:p>
          <a:p>
            <a:pPr algn="just" rtl="1">
              <a:lnSpc>
                <a:spcPct val="200000"/>
              </a:lnSpc>
            </a:pPr>
            <a:r>
              <a:rPr lang="fa-IR" sz="2000" b="1" dirty="0" smtClean="0">
                <a:cs typeface="B Zar" pitchFamily="2" charset="-78"/>
              </a:rPr>
              <a:t> </a:t>
            </a:r>
            <a:r>
              <a:rPr lang="fa-IR" sz="2000" b="1" dirty="0">
                <a:cs typeface="B Zar" pitchFamily="2" charset="-78"/>
              </a:rPr>
              <a:t>این دستگاه مادی متشکل از یاخته هایی زیستی(نورون ها)است که به صورت زیست-شیمیایی باهم پیام مبادله می کنند</a:t>
            </a:r>
            <a:r>
              <a:rPr lang="fa-IR" sz="2000" b="1" dirty="0" smtClean="0">
                <a:cs typeface="B Zar" pitchFamily="2" charset="-78"/>
              </a:rPr>
              <a:t>.</a:t>
            </a:r>
          </a:p>
          <a:p>
            <a:pPr algn="just" rtl="1">
              <a:lnSpc>
                <a:spcPct val="200000"/>
              </a:lnSpc>
            </a:pPr>
            <a:r>
              <a:rPr lang="fa-IR" sz="2000" b="1" dirty="0" smtClean="0">
                <a:cs typeface="B Zar" pitchFamily="2" charset="-78"/>
              </a:rPr>
              <a:t>یک </a:t>
            </a:r>
            <a:r>
              <a:rPr lang="fa-IR" sz="2000" b="1" dirty="0">
                <a:cs typeface="B Zar" pitchFamily="2" charset="-78"/>
              </a:rPr>
              <a:t>مفهوم مهم در زیست شناسی تکاملی،پیش تطابق است که ارنست مایر مطرح کرده است. . </a:t>
            </a:r>
            <a:endParaRPr lang="en-US" sz="2000" b="1" dirty="0">
              <a:cs typeface="B Zar" pitchFamily="2" charset="-78"/>
            </a:endParaRPr>
          </a:p>
        </p:txBody>
      </p:sp>
    </p:spTree>
    <p:extLst>
      <p:ext uri="{BB962C8B-B14F-4D97-AF65-F5344CB8AC3E}">
        <p14:creationId xmlns:p14="http://schemas.microsoft.com/office/powerpoint/2010/main" val="15398951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100628"/>
            <a:ext cx="8064896" cy="4488612"/>
          </a:xfrm>
        </p:spPr>
        <p:txBody>
          <a:bodyPr>
            <a:noAutofit/>
          </a:bodyPr>
          <a:lstStyle/>
          <a:p>
            <a:pPr algn="just" rtl="1">
              <a:lnSpc>
                <a:spcPct val="200000"/>
              </a:lnSpc>
            </a:pPr>
            <a:r>
              <a:rPr lang="fa-IR" sz="2000" b="1" dirty="0" smtClean="0">
                <a:cs typeface="B Zar" pitchFamily="2" charset="-78"/>
              </a:rPr>
              <a:t>برای </a:t>
            </a:r>
            <a:r>
              <a:rPr lang="fa-IR" sz="2000" b="1" dirty="0">
                <a:cs typeface="B Zar" pitchFamily="2" charset="-78"/>
              </a:rPr>
              <a:t>مثال سیر تکاملی دستگاه صوتی را در نظر بگیرید: مقصود دهان، دندان ها و زبان است که کارکرد جدیدی را در تولید صدا(و سپس تلفظ زبان) عهده دار شدند،هرچند مسلما در ابتدا برای وظیفه وظیفه خوردن تکامل یافته بودند</a:t>
            </a:r>
            <a:r>
              <a:rPr lang="fa-IR" sz="2000" b="1" dirty="0" smtClean="0">
                <a:cs typeface="B Zar" pitchFamily="2" charset="-78"/>
              </a:rPr>
              <a:t>.</a:t>
            </a:r>
          </a:p>
          <a:p>
            <a:pPr algn="just" rtl="1">
              <a:lnSpc>
                <a:spcPct val="200000"/>
              </a:lnSpc>
            </a:pPr>
            <a:r>
              <a:rPr lang="fa-IR" sz="2000" b="1" dirty="0" smtClean="0">
                <a:cs typeface="B Zar" pitchFamily="2" charset="-78"/>
              </a:rPr>
              <a:t> </a:t>
            </a:r>
            <a:r>
              <a:rPr lang="fa-IR" sz="2000" b="1" dirty="0">
                <a:cs typeface="B Zar" pitchFamily="2" charset="-78"/>
              </a:rPr>
              <a:t>به اعتقاد مایر بسیاری از پدیده های جدید تکاملی، نتیجه فرایندی هستند که یک دستگاه قبلی را به انجام کاری جدید وا میدارد(به کار گیری مشترک)، و به این ترتیب امکان پیدایش یک کارکرد جدید را فراهم می کند. </a:t>
            </a:r>
          </a:p>
          <a:p>
            <a:pPr algn="just" rtl="1">
              <a:lnSpc>
                <a:spcPct val="200000"/>
              </a:lnSpc>
            </a:pPr>
            <a:endParaRPr lang="en-US" sz="2000" b="1" dirty="0">
              <a:cs typeface="B Zar" pitchFamily="2" charset="-78"/>
            </a:endParaRPr>
          </a:p>
        </p:txBody>
      </p:sp>
    </p:spTree>
    <p:extLst>
      <p:ext uri="{BB962C8B-B14F-4D97-AF65-F5344CB8AC3E}">
        <p14:creationId xmlns:p14="http://schemas.microsoft.com/office/powerpoint/2010/main" val="41417765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980728"/>
            <a:ext cx="6840760" cy="3600400"/>
          </a:xfrm>
        </p:spPr>
        <p:txBody>
          <a:bodyPr>
            <a:noAutofit/>
          </a:bodyPr>
          <a:lstStyle/>
          <a:p>
            <a:pPr indent="0" algn="just" rtl="1">
              <a:lnSpc>
                <a:spcPct val="200000"/>
              </a:lnSpc>
              <a:buNone/>
            </a:pPr>
            <a:r>
              <a:rPr lang="fa-IR" sz="1600" b="1" dirty="0" smtClean="0">
                <a:cs typeface="B zar" pitchFamily="2" charset="-78"/>
              </a:rPr>
              <a:t>پل </a:t>
            </a:r>
            <a:r>
              <a:rPr lang="fa-IR" sz="1600" b="1" dirty="0">
                <a:cs typeface="B zar" pitchFamily="2" charset="-78"/>
              </a:rPr>
              <a:t>روزین، روانشناس امریکایی، معتقد بود انزجار اخلاقی(بیزاری یا دل زدگی)به این علت امکان بروز یافته که ما دستگاهی برای بی میلی و دل بهم خوردگی داشته ایم که در جریان تکامل،برای محافظت ما در برابر غذاهای مسموم کننده بوجود </a:t>
            </a:r>
            <a:r>
              <a:rPr lang="fa-IR" sz="1600" b="1" dirty="0" smtClean="0">
                <a:cs typeface="B zar" pitchFamily="2" charset="-78"/>
              </a:rPr>
              <a:t>آمده </a:t>
            </a:r>
            <a:r>
              <a:rPr lang="fa-IR" sz="1600" b="1" dirty="0">
                <a:cs typeface="B zar" pitchFamily="2" charset="-78"/>
              </a:rPr>
              <a:t>بود. پیش از آن،داروین &lt;&lt;چهره منزجر&gt;&gt; را به این شکل توصیف کرده بود: </a:t>
            </a:r>
            <a:endParaRPr lang="fa-IR" sz="1600" b="1" dirty="0" smtClean="0">
              <a:cs typeface="B zar" pitchFamily="2" charset="-78"/>
            </a:endParaRPr>
          </a:p>
          <a:p>
            <a:pPr indent="0" algn="just" rtl="1">
              <a:lnSpc>
                <a:spcPct val="200000"/>
              </a:lnSpc>
              <a:buNone/>
            </a:pPr>
            <a:r>
              <a:rPr lang="fa-IR" sz="1600" b="1" dirty="0" smtClean="0">
                <a:cs typeface="B zar" pitchFamily="2" charset="-78"/>
              </a:rPr>
              <a:t>بازماندن </a:t>
            </a:r>
            <a:r>
              <a:rPr lang="fa-IR" sz="1600" b="1" dirty="0">
                <a:cs typeface="B zar" pitchFamily="2" charset="-78"/>
              </a:rPr>
              <a:t>دهان، پهن شدن زبان، چین خوردن بینی، و افتادگی گوشه های دهان برای جلوگیری از ورود غذا به دهان یا تقویت بیرون ریختن آن. تهوع، حالتی تنکردشناختی است که ممکن است همراه با انزجار یا دل بهم خوردگی دیده شود</a:t>
            </a:r>
            <a:r>
              <a:rPr lang="fa-IR" sz="1600" b="1" dirty="0" smtClean="0">
                <a:cs typeface="B zar" pitchFamily="2" charset="-78"/>
              </a:rPr>
              <a:t>.</a:t>
            </a:r>
          </a:p>
          <a:p>
            <a:pPr indent="0" algn="just" rtl="1">
              <a:lnSpc>
                <a:spcPct val="200000"/>
              </a:lnSpc>
              <a:buNone/>
            </a:pPr>
            <a:endParaRPr lang="fa-IR" sz="1600" b="1" dirty="0">
              <a:cs typeface="B zar" pitchFamily="2" charset="-78"/>
            </a:endParaRPr>
          </a:p>
          <a:p>
            <a:pPr indent="0" algn="just" rtl="1">
              <a:lnSpc>
                <a:spcPct val="200000"/>
              </a:lnSpc>
              <a:buNone/>
            </a:pPr>
            <a:endParaRPr lang="fa-IR" sz="1600" b="1" dirty="0">
              <a:cs typeface="B zar" pitchFamily="2" charset="-78"/>
            </a:endParaRPr>
          </a:p>
          <a:p>
            <a:pPr indent="0" algn="just" rtl="1">
              <a:lnSpc>
                <a:spcPct val="200000"/>
              </a:lnSpc>
              <a:buNone/>
            </a:pPr>
            <a:endParaRPr lang="fa-IR" sz="1600" b="1" dirty="0">
              <a:cs typeface="B zar" pitchFamily="2" charset="-78"/>
            </a:endParaRPr>
          </a:p>
          <a:p>
            <a:pPr indent="0" algn="just" rtl="1">
              <a:lnSpc>
                <a:spcPct val="200000"/>
              </a:lnSpc>
              <a:buNone/>
            </a:pPr>
            <a:endParaRPr lang="fa-IR" sz="1600" b="1" dirty="0">
              <a:cs typeface="B zar" pitchFamily="2" charset="-78"/>
            </a:endParaRPr>
          </a:p>
        </p:txBody>
      </p:sp>
    </p:spTree>
    <p:extLst>
      <p:ext uri="{BB962C8B-B14F-4D97-AF65-F5344CB8AC3E}">
        <p14:creationId xmlns:p14="http://schemas.microsoft.com/office/powerpoint/2010/main" val="179938290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980728"/>
            <a:ext cx="6840760" cy="5184576"/>
          </a:xfrm>
        </p:spPr>
        <p:txBody>
          <a:bodyPr>
            <a:noAutofit/>
          </a:bodyPr>
          <a:lstStyle/>
          <a:p>
            <a:pPr indent="0" algn="just" rtl="1">
              <a:lnSpc>
                <a:spcPct val="200000"/>
              </a:lnSpc>
              <a:buNone/>
            </a:pPr>
            <a:r>
              <a:rPr lang="fa-IR" sz="1800" b="1" dirty="0" smtClean="0">
                <a:cs typeface="B zar" pitchFamily="2" charset="-78"/>
              </a:rPr>
              <a:t>پل روزین، روانشناس امریکایی، معتقد بود انزجار اخلاقی(بیزاری یا دل زدگی)به این علت امکان بروز یافته که ما دستگاهی برای بی میلی و دل بهم خوردگی داشته ایم که در جریان تکامل،برای محافظت ما در برابر غذاهای مسموم کننده بوجود آمده بود.</a:t>
            </a:r>
          </a:p>
          <a:p>
            <a:pPr indent="0" algn="just" rtl="1">
              <a:lnSpc>
                <a:spcPct val="200000"/>
              </a:lnSpc>
              <a:buNone/>
            </a:pPr>
            <a:r>
              <a:rPr lang="fa-IR" sz="1800" b="1" dirty="0" smtClean="0">
                <a:cs typeface="B zar" pitchFamily="2" charset="-78"/>
              </a:rPr>
              <a:t> پیش از آن،داروین &lt;&lt;چهره منزجر&gt;&gt; را به این شکل توصیف کرده بود: بازماندن دهان، پهن شدن زبان، چین خوردن بینی، و افتادگی گوشه های دهان برای جلوگیری از ورود غذا به دهان یا تقویت بیرون ریختن آن. تهوع، حالتی تنکردشناختی است که ممکن است همراه با انزجار یا دل بهم خوردگی دیده شود.</a:t>
            </a:r>
          </a:p>
          <a:p>
            <a:pPr indent="0" algn="just" rtl="1">
              <a:lnSpc>
                <a:spcPct val="150000"/>
              </a:lnSpc>
              <a:buNone/>
            </a:pPr>
            <a:endParaRPr lang="fa-IR" sz="1600" b="0" dirty="0">
              <a:cs typeface="B zar" pitchFamily="2" charset="-78"/>
            </a:endParaRPr>
          </a:p>
          <a:p>
            <a:pPr indent="0" algn="just" rtl="1">
              <a:lnSpc>
                <a:spcPct val="150000"/>
              </a:lnSpc>
              <a:buNone/>
            </a:pPr>
            <a:endParaRPr lang="fa-IR" sz="1600" b="0" dirty="0">
              <a:cs typeface="B zar" pitchFamily="2" charset="-78"/>
            </a:endParaRPr>
          </a:p>
          <a:p>
            <a:pPr indent="0" algn="just" rtl="1">
              <a:lnSpc>
                <a:spcPct val="150000"/>
              </a:lnSpc>
              <a:buNone/>
            </a:pPr>
            <a:endParaRPr lang="fa-IR" sz="1600" b="0" dirty="0">
              <a:cs typeface="B zar" pitchFamily="2" charset="-78"/>
            </a:endParaRPr>
          </a:p>
          <a:p>
            <a:pPr indent="0" algn="just" rtl="1">
              <a:lnSpc>
                <a:spcPct val="150000"/>
              </a:lnSpc>
              <a:buNone/>
            </a:pPr>
            <a:endParaRPr lang="fa-IR" sz="1600" b="0" dirty="0">
              <a:cs typeface="B zar" pitchFamily="2" charset="-78"/>
            </a:endParaRPr>
          </a:p>
        </p:txBody>
      </p:sp>
    </p:spTree>
    <p:extLst>
      <p:ext uri="{BB962C8B-B14F-4D97-AF65-F5344CB8AC3E}">
        <p14:creationId xmlns:p14="http://schemas.microsoft.com/office/powerpoint/2010/main" val="29243985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15616" y="980728"/>
            <a:ext cx="6840760" cy="3600400"/>
          </a:xfrm>
        </p:spPr>
        <p:txBody>
          <a:bodyPr>
            <a:noAutofit/>
          </a:bodyPr>
          <a:lstStyle/>
          <a:p>
            <a:pPr indent="0" algn="just" rtl="1">
              <a:lnSpc>
                <a:spcPct val="200000"/>
              </a:lnSpc>
              <a:buNone/>
            </a:pPr>
            <a:r>
              <a:rPr lang="fa-IR" sz="1800" b="1" dirty="0" smtClean="0">
                <a:cs typeface="B zar" pitchFamily="2" charset="-78"/>
              </a:rPr>
              <a:t>تهوع نیز </a:t>
            </a:r>
            <a:r>
              <a:rPr lang="fa-IR" sz="1800" b="1" dirty="0">
                <a:cs typeface="B zar" pitchFamily="2" charset="-78"/>
              </a:rPr>
              <a:t>کارکردی مشابه با افزایش بزاق دهان دارد. </a:t>
            </a:r>
            <a:r>
              <a:rPr lang="fa-IR" sz="1800" b="1" dirty="0" smtClean="0">
                <a:cs typeface="B zar" pitchFamily="2" charset="-78"/>
              </a:rPr>
              <a:t>واکنش </a:t>
            </a:r>
            <a:r>
              <a:rPr lang="fa-IR" sz="1800" b="1" dirty="0">
                <a:cs typeface="B zar" pitchFamily="2" charset="-78"/>
              </a:rPr>
              <a:t>انسانی دیگری که در قالب الگوی پیش تطابق قابل درک است</a:t>
            </a:r>
            <a:r>
              <a:rPr lang="fa-IR" sz="1800" b="1" dirty="0" smtClean="0">
                <a:cs typeface="B zar" pitchFamily="2" charset="-78"/>
              </a:rPr>
              <a:t>، پاسخ </a:t>
            </a:r>
            <a:r>
              <a:rPr lang="fa-IR" sz="1800" b="1" dirty="0">
                <a:cs typeface="B zar" pitchFamily="2" charset="-78"/>
              </a:rPr>
              <a:t>ما در برابر طرد اجتماعی </a:t>
            </a:r>
            <a:r>
              <a:rPr lang="fa-IR" sz="1800" b="1" dirty="0" smtClean="0">
                <a:cs typeface="B zar" pitchFamily="2" charset="-78"/>
              </a:rPr>
              <a:t>است.</a:t>
            </a:r>
          </a:p>
          <a:p>
            <a:pPr indent="0" algn="just" rtl="1">
              <a:lnSpc>
                <a:spcPct val="200000"/>
              </a:lnSpc>
              <a:buNone/>
            </a:pPr>
            <a:r>
              <a:rPr lang="fa-IR" sz="1800" b="1" dirty="0" smtClean="0">
                <a:cs typeface="B zar" pitchFamily="2" charset="-78"/>
              </a:rPr>
              <a:t>پژوهش </a:t>
            </a:r>
            <a:r>
              <a:rPr lang="fa-IR" sz="1800" b="1" dirty="0">
                <a:cs typeface="B zar" pitchFamily="2" charset="-78"/>
              </a:rPr>
              <a:t>ها نشان داده که انسان ها در پاسخ به طرد اجتماعی دچار بی تفاوتی و ظاهرا کرختی در برابر درد هیجانی می شوند.</a:t>
            </a:r>
          </a:p>
          <a:p>
            <a:pPr indent="0" algn="just" rtl="1">
              <a:lnSpc>
                <a:spcPct val="200000"/>
              </a:lnSpc>
              <a:buNone/>
            </a:pPr>
            <a:endParaRPr lang="fa-IR" sz="1800" b="1" dirty="0">
              <a:cs typeface="B zar" pitchFamily="2" charset="-78"/>
            </a:endParaRPr>
          </a:p>
          <a:p>
            <a:pPr indent="0" algn="just" rtl="1">
              <a:lnSpc>
                <a:spcPct val="200000"/>
              </a:lnSpc>
              <a:buNone/>
            </a:pPr>
            <a:endParaRPr lang="fa-IR" sz="1800" b="1" dirty="0">
              <a:cs typeface="B zar" pitchFamily="2" charset="-78"/>
            </a:endParaRPr>
          </a:p>
          <a:p>
            <a:pPr indent="0" algn="just" rtl="1">
              <a:lnSpc>
                <a:spcPct val="200000"/>
              </a:lnSpc>
              <a:buNone/>
            </a:pPr>
            <a:endParaRPr lang="fa-IR" sz="1800" b="1" dirty="0">
              <a:cs typeface="B zar" pitchFamily="2" charset="-78"/>
            </a:endParaRPr>
          </a:p>
          <a:p>
            <a:pPr indent="0" algn="just" rtl="1">
              <a:lnSpc>
                <a:spcPct val="200000"/>
              </a:lnSpc>
              <a:buNone/>
            </a:pPr>
            <a:endParaRPr lang="fa-IR" sz="1800" b="1" dirty="0">
              <a:cs typeface="B zar" pitchFamily="2" charset="-78"/>
            </a:endParaRPr>
          </a:p>
        </p:txBody>
      </p:sp>
    </p:spTree>
    <p:extLst>
      <p:ext uri="{BB962C8B-B14F-4D97-AF65-F5344CB8AC3E}">
        <p14:creationId xmlns:p14="http://schemas.microsoft.com/office/powerpoint/2010/main" val="15027038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64704"/>
            <a:ext cx="7520940" cy="4752528"/>
          </a:xfrm>
        </p:spPr>
        <p:txBody>
          <a:bodyPr>
            <a:noAutofit/>
          </a:bodyPr>
          <a:lstStyle/>
          <a:p>
            <a:pPr algn="just" rtl="1">
              <a:lnSpc>
                <a:spcPct val="200000"/>
              </a:lnSpc>
            </a:pPr>
            <a:r>
              <a:rPr lang="fa-IR" sz="1800" b="1" dirty="0" smtClean="0">
                <a:cs typeface="B Zar" pitchFamily="2" charset="-78"/>
              </a:rPr>
              <a:t>گاهی واکنش طبیعی در برابر یک محرک دردناک افزایش تدافعی آستانه درد است، که به معنای کاهش حساسیت به درد می باشد. </a:t>
            </a:r>
          </a:p>
          <a:p>
            <a:pPr algn="just" rtl="1">
              <a:lnSpc>
                <a:spcPct val="200000"/>
              </a:lnSpc>
            </a:pPr>
            <a:r>
              <a:rPr lang="fa-IR" sz="1800" b="1" dirty="0" smtClean="0">
                <a:cs typeface="B Zar" pitchFamily="2" charset="-78"/>
              </a:rPr>
              <a:t>برا اساس الگوی پیش تطابق، دستگاه تنکردشناختی ای که به درد جسمی واکنش نشان می دهد، تکامل یافته، عهده دار پاسخ به درد اجتماعی نیز می گردد. </a:t>
            </a:r>
          </a:p>
          <a:p>
            <a:pPr algn="just" rtl="1">
              <a:lnSpc>
                <a:spcPct val="200000"/>
              </a:lnSpc>
            </a:pPr>
            <a:r>
              <a:rPr lang="fa-IR" sz="1800" b="1" dirty="0" smtClean="0">
                <a:cs typeface="B Zar" pitchFamily="2" charset="-78"/>
              </a:rPr>
              <a:t>بر این اساس می توان پیش بینی کرد که طرد اجتماعی باید بر چگونگی واکنش به درد جسمی اثر بگذارد. </a:t>
            </a:r>
          </a:p>
          <a:p>
            <a:pPr algn="just" rtl="1">
              <a:lnSpc>
                <a:spcPct val="200000"/>
              </a:lnSpc>
            </a:pPr>
            <a:r>
              <a:rPr lang="fa-IR" sz="1800" b="1" dirty="0" smtClean="0">
                <a:cs typeface="B Zar" pitchFamily="2" charset="-78"/>
              </a:rPr>
              <a:t>این پیش بینی، به روش تجربی توسط ناتان دی وال و روی باومیستر آزمایش شد. </a:t>
            </a:r>
          </a:p>
          <a:p>
            <a:pPr algn="just" rtl="1">
              <a:lnSpc>
                <a:spcPct val="200000"/>
              </a:lnSpc>
            </a:pPr>
            <a:endParaRPr lang="en-US" sz="1800" b="1" dirty="0">
              <a:cs typeface="B Zar" pitchFamily="2" charset="-78"/>
            </a:endParaRPr>
          </a:p>
        </p:txBody>
      </p:sp>
    </p:spTree>
    <p:extLst>
      <p:ext uri="{BB962C8B-B14F-4D97-AF65-F5344CB8AC3E}">
        <p14:creationId xmlns:p14="http://schemas.microsoft.com/office/powerpoint/2010/main" val="42462371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8970100</TotalTime>
  <Words>1108</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rastin rayan</dc:creator>
  <cp:lastModifiedBy>09018868042</cp:lastModifiedBy>
  <cp:revision>243</cp:revision>
  <dcterms:created xsi:type="dcterms:W3CDTF">2003-12-31T22:49:58Z</dcterms:created>
  <dcterms:modified xsi:type="dcterms:W3CDTF">2022-06-14T13:38:57Z</dcterms:modified>
</cp:coreProperties>
</file>